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17"/>
  </p:notesMasterIdLst>
  <p:sldIdLst>
    <p:sldId id="924" r:id="rId2"/>
    <p:sldId id="925" r:id="rId3"/>
    <p:sldId id="926" r:id="rId4"/>
    <p:sldId id="927" r:id="rId5"/>
    <p:sldId id="928" r:id="rId6"/>
    <p:sldId id="929" r:id="rId7"/>
    <p:sldId id="930" r:id="rId8"/>
    <p:sldId id="931" r:id="rId9"/>
    <p:sldId id="932" r:id="rId10"/>
    <p:sldId id="933" r:id="rId11"/>
    <p:sldId id="934" r:id="rId12"/>
    <p:sldId id="935" r:id="rId13"/>
    <p:sldId id="936" r:id="rId14"/>
    <p:sldId id="937" r:id="rId15"/>
    <p:sldId id="938" r:id="rId16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/>
  <p:cmAuthor id="2" name="Bob Vachon" initials="BV" lastIdx="2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650008-BC7B-4FF0-B711-DA9A4401A763}" v="1" dt="2023-04-09T03:40:57.10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814" autoAdjust="0"/>
    <p:restoredTop sz="81027" autoAdjust="0"/>
  </p:normalViewPr>
  <p:slideViewPr>
    <p:cSldViewPr snapToGrid="0" showGuides="1">
      <p:cViewPr varScale="1">
        <p:scale>
          <a:sx n="146" d="100"/>
          <a:sy n="146" d="100"/>
        </p:scale>
        <p:origin x="1194" y="108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-1418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pPr/>
              <a:t>4/9/2023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s-ES" sz="1200" b="0" dirty="0"/>
              <a:t>3 – Conexiones de sucursales</a:t>
            </a:r>
          </a:p>
          <a:p>
            <a:pPr>
              <a:buFontTx/>
              <a:buNone/>
            </a:pPr>
            <a:r>
              <a:rPr lang="es-ES" sz="1200" b="0" dirty="0"/>
              <a:t>3.3 – VPN</a:t>
            </a:r>
          </a:p>
          <a:p>
            <a:pPr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pPr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483323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10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 – Implementación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3.4.2.1 – Configuración de la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01760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11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 – Implementación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3.4.2.2 – Verificación de la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834287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 – Implementación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3.4.2.3 – Solución de problemas de la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218016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 – Implementación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3.4.2.4 – Packet Tracer: Configuración de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761423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 – Implementación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3.4.2.5 – Packet Tracer: Solución de problemas de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140453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 – Implementación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3.4.2.6 – Práctica de laboratorio: Configuración de un túnel VPN GRE de punto a punto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553148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3.3 –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3.3.1 – Aspectos básicos de las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3.3.1.1 – Introducción a las VPN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03130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3.3 –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3.3.1 – Aspectos básicos de las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3.3.1.2 – Beneficios de las VPN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42803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3.3 –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 – Tipos de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3.3.2.1 – VPN de sitio a sitio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80514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3.3 –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 – Tipos de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3.3.2.2 – VPN de acceso remoto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7732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3.3 –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 – Tipos de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3.3.2.3 – DMVPN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50098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s-ES" sz="1200" b="0" dirty="0"/>
              <a:t>3 – Conexiones de sucursales</a:t>
            </a:r>
          </a:p>
          <a:p>
            <a:pPr>
              <a:buFontTx/>
              <a:buNone/>
            </a:pPr>
            <a:r>
              <a:rPr lang="es-ES" sz="1200" b="0" dirty="0"/>
              <a:t>3.4 – GRE</a:t>
            </a:r>
          </a:p>
          <a:p>
            <a:pPr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pPr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69059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8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3.4.1 – Descripción general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3.4.1.1 – Introducción a la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747511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9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3.4.1 – Descripción general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3.4.1.2: Características de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98685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4872538" y="4741653"/>
            <a:ext cx="365298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kern="1200" dirty="0">
                <a:solidFill>
                  <a:schemeClr val="accent5">
                    <a:lumMod val="50000"/>
                  </a:schemeClr>
                </a:solidFill>
                <a:latin typeface="+mn-lt"/>
                <a:ea typeface="ＭＳ Ｐゴシック" pitchFamily="34" charset="-128"/>
                <a:cs typeface="+mn-cs"/>
              </a:rPr>
              <a:t>© 2016 Cisco y/o sus filiales. Todos los derechos reservados. Información confidencial de Cisco.</a:t>
            </a:r>
          </a:p>
        </p:txBody>
      </p: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Rectangle 4"/>
          <p:cNvSpPr>
            <a:spLocks noChangeArrowheads="1"/>
          </p:cNvSpPr>
          <p:nvPr userDrawn="1"/>
        </p:nvSpPr>
        <p:spPr bwMode="ltGray">
          <a:xfrm>
            <a:off x="4872538" y="4741653"/>
            <a:ext cx="365298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dirty="0">
                <a:solidFill>
                  <a:schemeClr val="accent3">
                    <a:lumMod val="85000"/>
                  </a:schemeClr>
                </a:solidFill>
                <a:latin typeface="+mn-lt"/>
              </a:rPr>
              <a:t>© 2016 Cisco y/o sus filiales. Todos los derechos reservados. Información confidencial de Cisco.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8072482" cy="1900579"/>
          </a:xfrm>
        </p:spPr>
        <p:txBody>
          <a:bodyPr/>
          <a:lstStyle/>
          <a:p>
            <a:r>
              <a:rPr lang="es-ES"/>
              <a:t>3.3 VPN</a:t>
            </a:r>
            <a:br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904429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785814" y="882272"/>
            <a:ext cx="4258584" cy="3939110"/>
          </a:xfrm>
        </p:spPr>
        <p:txBody>
          <a:bodyPr/>
          <a:lstStyle/>
          <a:p>
            <a:r>
              <a:rPr lang="es-ES" sz="1400" dirty="0"/>
              <a:t>Se deben seguir cinco pasos para configurar un túnel GRE:</a:t>
            </a:r>
          </a:p>
          <a:p>
            <a:pPr lvl="1"/>
            <a:r>
              <a:rPr lang="es-ES" sz="1200" dirty="0"/>
              <a:t>Paso 1: Cree una interfaz de túnel con el comando </a:t>
            </a:r>
            <a:r>
              <a:rPr lang="es-ES" sz="1200" b="1" dirty="0"/>
              <a:t>interface tunnel</a:t>
            </a:r>
            <a:r>
              <a:rPr lang="es-ES" sz="1200" dirty="0"/>
              <a:t> </a:t>
            </a:r>
            <a:r>
              <a:rPr lang="es-ES" sz="1200" i="1" dirty="0"/>
              <a:t>number</a:t>
            </a:r>
            <a:r>
              <a:rPr lang="es-ES" sz="1200" dirty="0"/>
              <a:t>.</a:t>
            </a:r>
          </a:p>
          <a:p>
            <a:pPr lvl="1"/>
            <a:r>
              <a:rPr lang="es-ES" sz="1200" dirty="0"/>
              <a:t>Paso 2. Configure una dirección IP para la interfaz de túnel. (Generalmente una dirección privada).</a:t>
            </a:r>
          </a:p>
          <a:p>
            <a:pPr lvl="1"/>
            <a:r>
              <a:rPr lang="es-ES" sz="1200" dirty="0"/>
              <a:t>Paso 3. Especifique la dirección IP de origen del túnel.</a:t>
            </a:r>
          </a:p>
          <a:p>
            <a:pPr lvl="1"/>
            <a:r>
              <a:rPr lang="es-ES" sz="1200" dirty="0"/>
              <a:t>Paso 4. Especifique la dirección IP de destino del túnel.</a:t>
            </a:r>
          </a:p>
          <a:p>
            <a:pPr lvl="1"/>
            <a:r>
              <a:rPr lang="es-ES" sz="1200" dirty="0"/>
              <a:t>Paso 5: (Optativo) Especifique el modo de túnel GRE como modo de interfaz de túnel.</a:t>
            </a:r>
          </a:p>
          <a:p>
            <a:pPr lvl="1"/>
            <a:endParaRPr lang="es-ES" altLang="ja-JP" sz="1200" dirty="0"/>
          </a:p>
          <a:p>
            <a:pPr marL="0" indent="0">
              <a:buNone/>
            </a:pPr>
            <a:r>
              <a:rPr lang="es-ES" sz="1400" b="1" dirty="0"/>
              <a:t>Nota</a:t>
            </a:r>
            <a:r>
              <a:rPr lang="es-ES" sz="1400" dirty="0"/>
              <a:t>: Los comandos</a:t>
            </a:r>
            <a:r>
              <a:rPr lang="es-ES" sz="1400" b="1" dirty="0"/>
              <a:t> </a:t>
            </a:r>
            <a:r>
              <a:rPr lang="es-ES" altLang="ja-JP" sz="1200" b="1" dirty="0"/>
              <a:t>tunnel source</a:t>
            </a:r>
            <a:r>
              <a:rPr lang="es-ES" sz="1400" dirty="0"/>
              <a:t> y </a:t>
            </a:r>
            <a:r>
              <a:rPr lang="es-ES" altLang="ja-JP" sz="1200" dirty="0"/>
              <a:t>tunnel destination</a:t>
            </a:r>
            <a:r>
              <a:rPr lang="es-ES" sz="1400" dirty="0"/>
              <a:t> hacen referencia a las direcciones IP de las interfaces físicas configuradas previamente.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altLang="en-US" sz="1600" dirty="0"/>
              <a:t>Implementación de la GRE</a:t>
            </a:r>
            <a:br/>
            <a:r>
              <a:rPr lang="es-ES"/>
              <a:t>Configuración de la GRE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C069FA5A-0ECC-47A6-962F-D9F313AB0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363" y="883498"/>
            <a:ext cx="4567451" cy="2731933"/>
          </a:xfrm>
          <a:prstGeom prst="rect">
            <a:avLst/>
          </a:prstGeom>
        </p:spPr>
      </p:pic>
      <p:pic>
        <p:nvPicPr>
          <p:cNvPr id="5" name="Picture 4" descr="Connecting Networks - Mozilla Firefox">
            <a:extLst>
              <a:ext uri="{FF2B5EF4-FFF2-40B4-BE49-F238E27FC236}">
                <a16:creationId xmlns:a16="http://schemas.microsoft.com/office/drawing/2014/main" id="{F6DFDE14-4392-487D-B497-C14FDD6639D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7073" y="3648502"/>
            <a:ext cx="4419602" cy="98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728019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0945" y="854976"/>
            <a:ext cx="4258584" cy="3939110"/>
          </a:xfrm>
        </p:spPr>
        <p:txBody>
          <a:bodyPr/>
          <a:lstStyle/>
          <a:p>
            <a:r>
              <a:rPr lang="es-ES"/>
              <a:t>Utilice el comando </a:t>
            </a:r>
            <a:r>
              <a:rPr lang="es-ES" b="1"/>
              <a:t>show ip interface brief</a:t>
            </a:r>
            <a:r>
              <a:rPr lang="es-ES"/>
              <a:t> para verificar que la interfaz de túnel esté activa.</a:t>
            </a:r>
          </a:p>
          <a:p>
            <a:r>
              <a:rPr lang="es-ES"/>
              <a:t>Utilice el comando </a:t>
            </a:r>
            <a:r>
              <a:rPr lang="es-ES" altLang="ja-JP" b="1" dirty="0"/>
              <a:t>show Interface tunnel </a:t>
            </a:r>
            <a:r>
              <a:rPr lang="es-ES"/>
              <a:t>para verificar el estado del túnel.</a:t>
            </a:r>
          </a:p>
          <a:p>
            <a:r>
              <a:rPr lang="es-ES"/>
              <a:t>Utilice el comando </a:t>
            </a:r>
            <a:r>
              <a:rPr lang="es-ES" altLang="ja-JP" b="1" dirty="0"/>
              <a:t>show ip ospf neighbor</a:t>
            </a:r>
            <a:r>
              <a:rPr lang="es-ES"/>
              <a:t> para verificar que se haya establecido una adyacencia de OSPF a través de la interfaz de túnel.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altLang="en-US" sz="1600" dirty="0"/>
              <a:t>Implementación de la GRE</a:t>
            </a:r>
            <a:br/>
            <a:r>
              <a:rPr lang="es-ES"/>
              <a:t>Verificación de la GRE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529" y="803764"/>
            <a:ext cx="4599295" cy="22876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6396" y="3142647"/>
            <a:ext cx="4612428" cy="917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964867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0945" y="854976"/>
            <a:ext cx="4258584" cy="3939110"/>
          </a:xfrm>
        </p:spPr>
        <p:txBody>
          <a:bodyPr/>
          <a:lstStyle/>
          <a:p>
            <a:r>
              <a:rPr lang="es-ES" dirty="0"/>
              <a:t>Los problemas con GRE generalmente suelen producirse por una o más de las siguientes causas:</a:t>
            </a:r>
          </a:p>
          <a:p>
            <a:pPr lvl="1"/>
            <a:r>
              <a:rPr lang="es-ES" dirty="0"/>
              <a:t>Las direcciones IP de interfaz de túnel no se encuentran en la misma red o las máscaras de subred no coinciden. Use el comando </a:t>
            </a:r>
            <a:r>
              <a:rPr lang="es-ES" altLang="ja-JP" b="1" dirty="0"/>
              <a:t>show ip interface brief</a:t>
            </a:r>
            <a:r>
              <a:rPr lang="es-ES" dirty="0"/>
              <a:t>.</a:t>
            </a:r>
          </a:p>
          <a:p>
            <a:pPr lvl="1"/>
            <a:r>
              <a:rPr lang="es-ES" dirty="0"/>
              <a:t>Las interfaces del origen del túnel o el destino del túnel no están configuradas con la dirección IP correcta o se encuentran desactivadas. Use el comando </a:t>
            </a:r>
            <a:r>
              <a:rPr lang="es-ES" altLang="ja-JP" b="1" dirty="0"/>
              <a:t>show ip interface brief</a:t>
            </a:r>
            <a:r>
              <a:rPr lang="es-ES" dirty="0"/>
              <a:t>. </a:t>
            </a:r>
          </a:p>
          <a:p>
            <a:pPr lvl="1"/>
            <a:r>
              <a:rPr lang="es-ES" dirty="0"/>
              <a:t>El routing estático o dinámico no está configurado correctamente. Use </a:t>
            </a:r>
            <a:r>
              <a:rPr lang="es-ES" altLang="ja-JP" b="1" dirty="0"/>
              <a:t>show ip route </a:t>
            </a:r>
            <a:r>
              <a:rPr lang="es-ES" dirty="0"/>
              <a:t>o</a:t>
            </a:r>
            <a:r>
              <a:rPr lang="es-ES" altLang="ja-JP" b="1" dirty="0"/>
              <a:t> show ip ospf neighbor</a:t>
            </a:r>
            <a:r>
              <a:rPr lang="es-ES" altLang="ja-JP" dirty="0"/>
              <a:t>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altLang="en-US" sz="1600" dirty="0"/>
              <a:t>Implementación de la GRE</a:t>
            </a:r>
            <a:br/>
            <a:r>
              <a:rPr lang="es-ES"/>
              <a:t>Solución de problemas de la GRE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9529" y="804390"/>
            <a:ext cx="4613023" cy="3503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539158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altLang="en-US" sz="1600" dirty="0"/>
              <a:t>Implementación de la GRE</a:t>
            </a:r>
            <a:br>
              <a:rPr dirty="0"/>
            </a:br>
            <a:r>
              <a:rPr lang="es-ES" altLang="en-US" dirty="0"/>
              <a:t>Packet Tracer: Configuración de GRE</a:t>
            </a:r>
          </a:p>
        </p:txBody>
      </p:sp>
      <p:pic>
        <p:nvPicPr>
          <p:cNvPr id="6" name="Content Placeholder 5" descr="3.4.2.4 Packet Tracer - Configuring GRE.pdf - Mozilla Firefox">
            <a:extLst>
              <a:ext uri="{FF2B5EF4-FFF2-40B4-BE49-F238E27FC236}">
                <a16:creationId xmlns:a16="http://schemas.microsoft.com/office/drawing/2014/main" id="{BF51B524-3775-4205-B2C5-CA81D3F3D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96781" y="914400"/>
            <a:ext cx="3112616" cy="3830471"/>
          </a:xfr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121412116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altLang="en-US" sz="1600" dirty="0"/>
              <a:t>Implementación de la GRE</a:t>
            </a:r>
            <a:br>
              <a:rPr dirty="0"/>
            </a:br>
            <a:r>
              <a:rPr lang="es-ES" altLang="en-US" dirty="0"/>
              <a:t>Packet Tracer: Solución de problemas de GRE</a:t>
            </a:r>
          </a:p>
        </p:txBody>
      </p:sp>
      <p:pic>
        <p:nvPicPr>
          <p:cNvPr id="5" name="Content Placeholder 4" descr="3.4.2.5 Packet Tracer - Troubleshooting GRE.pdf - Mozilla Firefox">
            <a:extLst>
              <a:ext uri="{FF2B5EF4-FFF2-40B4-BE49-F238E27FC236}">
                <a16:creationId xmlns:a16="http://schemas.microsoft.com/office/drawing/2014/main" id="{299DA406-63F3-46CE-A622-332937C1BE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43282" y="941696"/>
            <a:ext cx="3196445" cy="3812274"/>
          </a:xfr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78715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altLang="en-US" sz="1600" dirty="0"/>
              <a:t>Implementación de la GRE</a:t>
            </a:r>
            <a:br>
              <a:rPr dirty="0"/>
            </a:br>
            <a:r>
              <a:rPr lang="es-ES" sz="2000" dirty="0"/>
              <a:t>Práctica de laboratorio: Configuración de un túnel VPN GRE de punto a punto</a:t>
            </a:r>
          </a:p>
        </p:txBody>
      </p:sp>
      <p:pic>
        <p:nvPicPr>
          <p:cNvPr id="6" name="Content Placeholder 5" descr="3.4.2.6 Lab - Configuring a Point-to-Point GRE VPN Tunnel.pdf - Mozilla Firefox">
            <a:extLst>
              <a:ext uri="{FF2B5EF4-FFF2-40B4-BE49-F238E27FC236}">
                <a16:creationId xmlns:a16="http://schemas.microsoft.com/office/drawing/2014/main" id="{5825D718-21B7-4315-B7AB-37896450E6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57554" y="841612"/>
            <a:ext cx="3156310" cy="3839570"/>
          </a:xfr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5515723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79490" y="854564"/>
            <a:ext cx="4018437" cy="3814219"/>
          </a:xfrm>
        </p:spPr>
        <p:txBody>
          <a:bodyPr/>
          <a:lstStyle/>
          <a:p>
            <a:r>
              <a:rPr lang="es-ES" altLang="ja-JP" sz="1600" dirty="0"/>
              <a:t>Una VPN es una red privada creada mediante tunneling a través de una red pública, generalmente Internet.</a:t>
            </a:r>
          </a:p>
          <a:p>
            <a:r>
              <a:rPr lang="es-ES" altLang="ja-JP" sz="1600" dirty="0"/>
              <a:t>Las redes privadas virtuales generalmente se refieren a la implementación segura de VPN con cifrado, como las VPN con IPsec.</a:t>
            </a:r>
          </a:p>
          <a:p>
            <a:r>
              <a:rPr lang="es-ES" altLang="ja-JP" sz="1600" dirty="0"/>
              <a:t>Para implementar las VPN, se necesita un gateway VPN, que puede ser un router, un firewall o un dispositivo de seguridad adaptable (ASA) de Cisco.</a:t>
            </a:r>
          </a:p>
          <a:p>
            <a:endParaRPr lang="es-ES" altLang="ja-JP" sz="16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sz="1600" dirty="0"/>
              <a:t>Aspectos básicos de las VPN</a:t>
            </a:r>
            <a:br>
              <a:rPr sz="1600" dirty="0"/>
            </a:br>
            <a:r>
              <a:rPr lang="es-ES" dirty="0"/>
              <a:t>Introducción a las VPN</a:t>
            </a:r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0CBB35E9-BD7D-453D-9EC2-343ECEBE49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545" y="930764"/>
            <a:ext cx="4407131" cy="32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13766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79490" y="803765"/>
            <a:ext cx="4265510" cy="3907936"/>
          </a:xfrm>
        </p:spPr>
        <p:txBody>
          <a:bodyPr/>
          <a:lstStyle/>
          <a:p>
            <a:r>
              <a:rPr lang="es-ES" altLang="ja-JP" sz="1400" dirty="0"/>
              <a:t>Los beneficios de una VPN incluyen lo siguiente:</a:t>
            </a:r>
          </a:p>
          <a:p>
            <a:pPr lvl="1"/>
            <a:r>
              <a:rPr lang="es-ES" altLang="ja-JP" sz="1200" b="1" dirty="0"/>
              <a:t>Ahorro de costos</a:t>
            </a:r>
            <a:r>
              <a:rPr lang="es-ES" sz="1200" dirty="0"/>
              <a:t>: las VPN permiten que las organizaciones utilicen tecnologías de ancho de banda elevado económicas, como DSL para conectar las oficinas remotas y los usuarios remotos al sitio principal.</a:t>
            </a:r>
          </a:p>
          <a:p>
            <a:pPr lvl="1"/>
            <a:r>
              <a:rPr lang="es-ES" sz="1200" b="1" dirty="0"/>
              <a:t>Escalabilidad</a:t>
            </a:r>
            <a:r>
              <a:rPr lang="es-ES" sz="1200" dirty="0"/>
              <a:t>: las organizaciones pueden agregar una gran cantidad de capacidad sin necesidad de aumentar considerablemente la infraestructura.</a:t>
            </a:r>
          </a:p>
          <a:p>
            <a:pPr lvl="1"/>
            <a:r>
              <a:rPr lang="es-ES" altLang="ja-JP" sz="1200" b="1" dirty="0"/>
              <a:t>Compatibilidad con tecnología de banda ancha</a:t>
            </a:r>
            <a:r>
              <a:rPr lang="es-ES" sz="1200" dirty="0"/>
              <a:t>: permiten que los trabajadores móviles y los empleados a distancia aprovechen la conectividad de banda ancha de alta velocidad.</a:t>
            </a:r>
          </a:p>
          <a:p>
            <a:pPr lvl="1"/>
            <a:r>
              <a:rPr lang="es-ES" altLang="ja-JP" sz="1200" b="1" dirty="0"/>
              <a:t>Seguridad</a:t>
            </a:r>
            <a:r>
              <a:rPr lang="es-ES" sz="1200" dirty="0"/>
              <a:t>: las VPN pueden utilizar protocolos de cifrado y autenticación avanzados.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sz="1600" dirty="0"/>
              <a:t>Aspectos básicos de las VPN</a:t>
            </a:r>
            <a:br>
              <a:rPr sz="1600" dirty="0"/>
            </a:br>
            <a:r>
              <a:rPr lang="es-ES" dirty="0"/>
              <a:t>Beneficios de las VPN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582E128E-36E3-4476-B64E-A45BD1272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000" y="1005969"/>
            <a:ext cx="4405306" cy="350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454448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63865" y="803764"/>
            <a:ext cx="8492993" cy="1939836"/>
          </a:xfrm>
        </p:spPr>
        <p:txBody>
          <a:bodyPr/>
          <a:lstStyle/>
          <a:p>
            <a:r>
              <a:rPr lang="es-ES" dirty="0"/>
              <a:t>Las VPN de sitio a sitio conectan redes enteras entre sí, por ejemplo, pueden conectar la red de una sucursal a la red de la oficina central de una empresa.</a:t>
            </a:r>
          </a:p>
          <a:p>
            <a:r>
              <a:rPr lang="es-ES" dirty="0"/>
              <a:t>En una VPN de sitio a sitio, los hosts terminales envían y reciben tráfico TCP/IP normal a través de un “gateway” VPN. </a:t>
            </a:r>
          </a:p>
          <a:p>
            <a:r>
              <a:rPr lang="es-ES" dirty="0"/>
              <a:t>El gateway VPN es responsable de encapsular y cifrar el tráfico saliente.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sz="1600" dirty="0"/>
              <a:t>Tipos de VPN</a:t>
            </a:r>
            <a:br>
              <a:rPr sz="1600" dirty="0"/>
            </a:br>
            <a:r>
              <a:rPr lang="es-ES" dirty="0"/>
              <a:t>VPN de sitio a sitio</a:t>
            </a:r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C8E6E414-42C7-4C3D-926E-47756E01D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326" y="2412868"/>
            <a:ext cx="5519346" cy="2330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3846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63866" y="867263"/>
            <a:ext cx="3766208" cy="3435727"/>
          </a:xfrm>
        </p:spPr>
        <p:txBody>
          <a:bodyPr/>
          <a:lstStyle/>
          <a:p>
            <a:r>
              <a:rPr lang="es-ES" dirty="0"/>
              <a:t>Una VPN de acceso remoto satisface las necesidades de los empleados a distancia, los usuarios móviles y tráfico de extranet.</a:t>
            </a:r>
          </a:p>
          <a:p>
            <a:r>
              <a:rPr lang="es-ES" dirty="0"/>
              <a:t>Permite el intercambio dinámico de información y puede habilitarse y deshabilitarse. </a:t>
            </a:r>
          </a:p>
          <a:p>
            <a:r>
              <a:rPr lang="es-ES" dirty="0"/>
              <a:t>Se utiliza para conectar hosts individuales que deben acceder a la red de su empresa de forma segura a través de Internet.</a:t>
            </a:r>
          </a:p>
          <a:p>
            <a:r>
              <a:rPr lang="es-ES" dirty="0"/>
              <a:t>Quizás deba instalarse software de cliente VPN en el terminal del usuario móvil.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sz="1600" dirty="0"/>
              <a:t>Tipos de VPN</a:t>
            </a:r>
            <a:br>
              <a:rPr sz="1600" dirty="0"/>
            </a:br>
            <a:r>
              <a:rPr lang="es-ES" dirty="0"/>
              <a:t>VPN de acceso remoto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04BDB6A0-5114-4F8C-ADC1-2BF3120B5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073" y="1254884"/>
            <a:ext cx="4810318" cy="204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5647794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63865" y="803763"/>
            <a:ext cx="4293835" cy="3939110"/>
          </a:xfrm>
        </p:spPr>
        <p:txBody>
          <a:bodyPr/>
          <a:lstStyle/>
          <a:p>
            <a:r>
              <a:rPr lang="es-ES" sz="1400" dirty="0"/>
              <a:t>Dynamic Multipoint VPN (DMVPN) es una solución de software de Cisco diseñada para desarrollar varias VPN.</a:t>
            </a:r>
          </a:p>
          <a:p>
            <a:r>
              <a:rPr lang="es-ES" sz="1400" dirty="0"/>
              <a:t>El DMVPN se crea utilizando las siguientes tecnologías:</a:t>
            </a:r>
          </a:p>
          <a:p>
            <a:pPr lvl="1"/>
            <a:r>
              <a:rPr lang="es-ES" altLang="ja-JP" sz="1200" b="1" dirty="0"/>
              <a:t>Next Hop Resolution Protocol (NHRP)</a:t>
            </a:r>
            <a:r>
              <a:rPr lang="es-ES" sz="1200" dirty="0"/>
              <a:t>: el NHRP crea una base de datos de asignación distribuida de direcciones IP públicas para todos los dispositivos radiales de túnel.</a:t>
            </a:r>
          </a:p>
          <a:p>
            <a:pPr lvl="1"/>
            <a:r>
              <a:rPr lang="es-ES" altLang="ja-JP" sz="1200" b="1" dirty="0"/>
              <a:t>Túneles de encapsulación de routing genérico multipunto (mGRE)</a:t>
            </a:r>
            <a:r>
              <a:rPr lang="es-ES" sz="1200" dirty="0"/>
              <a:t>: una interfaz de túnel mGRE permite que una única interfaz GRE admita varios túneles IPSec.</a:t>
            </a:r>
          </a:p>
          <a:p>
            <a:pPr lvl="1"/>
            <a:r>
              <a:rPr lang="es-ES" sz="1200" b="1" dirty="0"/>
              <a:t>Cifrado de protocolo de seguridad IP (IPsec)</a:t>
            </a:r>
            <a:r>
              <a:rPr lang="es-ES" sz="1200" dirty="0"/>
              <a:t>: proporciona un transporte seguro de información privada en redes públicas.</a:t>
            </a:r>
          </a:p>
          <a:p>
            <a:pPr lvl="1"/>
            <a:endParaRPr lang="es-ES" altLang="ja-JP" sz="12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altLang="en-US" sz="1600" dirty="0"/>
              <a:t>Tipos de VPN</a:t>
            </a:r>
            <a:br>
              <a:rPr dirty="0"/>
            </a:br>
            <a:r>
              <a:rPr lang="es-ES" altLang="en-US" dirty="0"/>
              <a:t>DMVPN</a:t>
            </a:r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13945847-9F53-4CF0-A533-7CBE606404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7541" y="868417"/>
            <a:ext cx="4186459" cy="3371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32689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8072482" cy="1900579"/>
          </a:xfrm>
        </p:spPr>
        <p:txBody>
          <a:bodyPr/>
          <a:lstStyle/>
          <a:p>
            <a:r>
              <a:rPr lang="es-ES"/>
              <a:t>3.4 GRE</a:t>
            </a:r>
            <a:br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38191718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612945" y="792365"/>
            <a:ext cx="4258584" cy="3939110"/>
          </a:xfrm>
        </p:spPr>
        <p:txBody>
          <a:bodyPr/>
          <a:lstStyle/>
          <a:p>
            <a:r>
              <a:rPr lang="es-ES" sz="1400" dirty="0"/>
              <a:t>La encapsulación de routing genérico (GRE) es un protocolo de tunneling de VPN de sitio a sitio básico y no seguro.</a:t>
            </a:r>
          </a:p>
          <a:p>
            <a:r>
              <a:rPr lang="es-ES" sz="1400" dirty="0"/>
              <a:t>Desarrollado por Cisco.</a:t>
            </a:r>
          </a:p>
          <a:p>
            <a:r>
              <a:rPr lang="es-ES" sz="1400" dirty="0"/>
              <a:t>GRE administra el transporte de tráfico multiprotocolo y de multidifusión IP entre dos o más sitios.</a:t>
            </a:r>
          </a:p>
          <a:p>
            <a:r>
              <a:rPr lang="es-ES" sz="1400" dirty="0"/>
              <a:t>Una interfaz de túnel admite un encabezado para cada uno de los siguientes protocolos:</a:t>
            </a:r>
          </a:p>
          <a:p>
            <a:pPr lvl="1"/>
            <a:r>
              <a:rPr lang="es-ES" sz="1200" dirty="0"/>
              <a:t>Un protocolo encapsulado (o protocolo de pasajeros), como IPv4, IPv6.</a:t>
            </a:r>
          </a:p>
          <a:p>
            <a:pPr lvl="1"/>
            <a:r>
              <a:rPr lang="es-ES" sz="1200" dirty="0"/>
              <a:t>Un protocolo de encapsulación (o protocolo de portadora), como GRE.</a:t>
            </a:r>
          </a:p>
          <a:p>
            <a:pPr lvl="1"/>
            <a:r>
              <a:rPr lang="es-ES" sz="1200" dirty="0"/>
              <a:t>Una protocolo de entrega de transporte, como IP.</a:t>
            </a:r>
            <a:endParaRPr lang="es-ES" altLang="ja-JP" sz="14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altLang="en-US" sz="1600" dirty="0"/>
              <a:t>Descripción general de la GRE</a:t>
            </a:r>
            <a:br/>
            <a:r>
              <a:rPr lang="es-ES"/>
              <a:t>Introducción a la GRE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4151C2C9-C933-422E-A6E9-81CA951ED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05" y="951344"/>
            <a:ext cx="4416446" cy="2844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268786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612944" y="882272"/>
            <a:ext cx="4531055" cy="3939110"/>
          </a:xfrm>
        </p:spPr>
        <p:txBody>
          <a:bodyPr/>
          <a:lstStyle/>
          <a:p>
            <a:r>
              <a:rPr lang="es-ES" sz="1400" dirty="0"/>
              <a:t>GRE se define como un estándar IETF (RFC 2784).</a:t>
            </a:r>
          </a:p>
          <a:p>
            <a:r>
              <a:rPr lang="es-ES" sz="1400" dirty="0"/>
              <a:t>En el encabezado IP externo, se utiliza 47 en el campo de protocolo.</a:t>
            </a:r>
          </a:p>
          <a:p>
            <a:r>
              <a:rPr lang="es-ES" sz="1400" dirty="0"/>
              <a:t>La encapsulación de GRE utiliza un campo de tipo de protocolo en el encabezado GRE para admitir la encapsulación de cualquier protocolo de capa 3 del modelo OSI. </a:t>
            </a:r>
          </a:p>
          <a:p>
            <a:r>
              <a:rPr lang="es-ES" sz="1400" dirty="0"/>
              <a:t>GRE no tiene estado.</a:t>
            </a:r>
          </a:p>
          <a:p>
            <a:r>
              <a:rPr lang="es-ES" sz="1400" dirty="0"/>
              <a:t>GRE no incluye ningún mecanismo de seguridad sólido. </a:t>
            </a:r>
          </a:p>
          <a:p>
            <a:r>
              <a:rPr lang="es-ES" sz="1400" dirty="0"/>
              <a:t>El encabezado GRE, junto con el encabezado de tunneling IP, crea por lo menos 24 bytes de sobrecarga adicional para los paquetes que se envían por túnel.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0945" y="46213"/>
            <a:ext cx="9144000" cy="757551"/>
          </a:xfrm>
        </p:spPr>
        <p:txBody>
          <a:bodyPr/>
          <a:lstStyle/>
          <a:p>
            <a:r>
              <a:rPr lang="es-ES" altLang="en-US" sz="1600" dirty="0"/>
              <a:t>Descripción general de la GRE</a:t>
            </a:r>
            <a:br/>
            <a:r>
              <a:rPr lang="es-ES"/>
              <a:t>Características de la GRE</a:t>
            </a:r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2537A178-4CC3-40D1-B108-F13257FBA8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782" y="944772"/>
            <a:ext cx="4466184" cy="239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251612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11564</TotalTime>
  <Words>1263</Words>
  <Application>Microsoft Office PowerPoint</Application>
  <PresentationFormat>Presentación en pantalla (16:9)</PresentationFormat>
  <Paragraphs>121</Paragraphs>
  <Slides>15</Slides>
  <Notes>15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0" baseType="lpstr">
      <vt:lpstr>Arial</vt:lpstr>
      <vt:lpstr>Calibri</vt:lpstr>
      <vt:lpstr>CiscoSans ExtraLight</vt:lpstr>
      <vt:lpstr>Wingdings</vt:lpstr>
      <vt:lpstr>Default Theme</vt:lpstr>
      <vt:lpstr>3.3 VPN </vt:lpstr>
      <vt:lpstr>Aspectos básicos de las VPN Introducción a las VPN</vt:lpstr>
      <vt:lpstr>Aspectos básicos de las VPN Beneficios de las VPN</vt:lpstr>
      <vt:lpstr>Tipos de VPN VPN de sitio a sitio</vt:lpstr>
      <vt:lpstr>Tipos de VPN VPN de acceso remoto</vt:lpstr>
      <vt:lpstr>Tipos de VPN DMVPN</vt:lpstr>
      <vt:lpstr>3.4 GRE </vt:lpstr>
      <vt:lpstr>Descripción general de la GRE Introducción a la GRE</vt:lpstr>
      <vt:lpstr>Descripción general de la GRE Características de la GRE</vt:lpstr>
      <vt:lpstr>Implementación de la GRE Configuración de la GRE</vt:lpstr>
      <vt:lpstr>Implementación de la GRE Verificación de la GRE</vt:lpstr>
      <vt:lpstr>Implementación de la GRE Solución de problemas de la GRE</vt:lpstr>
      <vt:lpstr>Implementación de la GRE Packet Tracer: Configuración de GRE</vt:lpstr>
      <vt:lpstr>Implementación de la GRE Packet Tracer: Solución de problemas de GRE</vt:lpstr>
      <vt:lpstr>Implementación de la GRE Práctica de laboratorio: Configuración de un túnel VPN GRE de punto a punto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598</cp:revision>
  <dcterms:created xsi:type="dcterms:W3CDTF">2016-08-22T22:27:36Z</dcterms:created>
  <dcterms:modified xsi:type="dcterms:W3CDTF">2023-04-10T01:21:43Z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